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2"/>
  </p:notesMasterIdLst>
  <p:sldIdLst>
    <p:sldId id="256" r:id="rId2"/>
    <p:sldId id="300" r:id="rId3"/>
    <p:sldId id="301" r:id="rId4"/>
    <p:sldId id="302" r:id="rId5"/>
    <p:sldId id="303" r:id="rId6"/>
    <p:sldId id="266" r:id="rId7"/>
    <p:sldId id="267" r:id="rId8"/>
    <p:sldId id="271" r:id="rId9"/>
    <p:sldId id="272" r:id="rId10"/>
    <p:sldId id="273" r:id="rId11"/>
    <p:sldId id="274" r:id="rId12"/>
    <p:sldId id="275" r:id="rId13"/>
    <p:sldId id="276" r:id="rId14"/>
    <p:sldId id="277" r:id="rId15"/>
    <p:sldId id="278" r:id="rId16"/>
    <p:sldId id="279" r:id="rId17"/>
    <p:sldId id="280" r:id="rId18"/>
    <p:sldId id="281" r:id="rId19"/>
    <p:sldId id="282" r:id="rId20"/>
    <p:sldId id="283" r:id="rId21"/>
    <p:sldId id="284" r:id="rId22"/>
    <p:sldId id="285" r:id="rId23"/>
    <p:sldId id="286" r:id="rId24"/>
    <p:sldId id="287" r:id="rId25"/>
    <p:sldId id="288" r:id="rId26"/>
    <p:sldId id="289" r:id="rId27"/>
    <p:sldId id="291" r:id="rId28"/>
    <p:sldId id="290" r:id="rId29"/>
    <p:sldId id="292" r:id="rId30"/>
    <p:sldId id="293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5"/>
    <p:restoredTop sz="95928"/>
  </p:normalViewPr>
  <p:slideViewPr>
    <p:cSldViewPr snapToGrid="0" snapToObjects="1">
      <p:cViewPr varScale="1">
        <p:scale>
          <a:sx n="120" d="100"/>
          <a:sy n="120" d="100"/>
        </p:scale>
        <p:origin x="216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5B1054-2159-4C45-88B4-54AA64B7B978}" type="datetimeFigureOut">
              <a:rPr lang="en-US" smtClean="0"/>
              <a:t>3/5/24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691214-CABC-FE46-B27E-73202C8749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6799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Note: we do not “expand” categorical features here because, e.g., P(sunny) and P(rain) are clearly not conditionally independent!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F8C8E2-B40C-054F-AB38-49C7C6204B5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9157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Recall that two features </a:t>
            </a:r>
            <a:r>
              <a:rPr lang="en-US" dirty="0" err="1"/>
              <a:t>x_i</a:t>
            </a:r>
            <a:r>
              <a:rPr lang="en-US" dirty="0"/>
              <a:t> and </a:t>
            </a:r>
            <a:r>
              <a:rPr lang="en-US" dirty="0" err="1"/>
              <a:t>x_j</a:t>
            </a:r>
            <a:r>
              <a:rPr lang="en-US" dirty="0"/>
              <a:t> are not necessarily independent, just conditionally independent, so we cannot just say P(sunny, windy) = P(sunny)P(windy)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F8C8E2-B40C-054F-AB38-49C7C6204B5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484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Estimates for number of words in the English language range from 170,000 to a million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F8C8E2-B40C-054F-AB38-49C7C6204B5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1790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Also called add one smoothing</a:t>
            </a:r>
          </a:p>
          <a:p>
            <a:r>
              <a:rPr lang="en-US" dirty="0" err="1"/>
              <a:t>LaPlace</a:t>
            </a:r>
            <a:r>
              <a:rPr lang="en-US" dirty="0"/>
              <a:t> smoothing is the simplest way to do smoothing, but there are other (often better) approaches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F8C8E2-B40C-054F-AB38-49C7C6204B5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9413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B5E5D9-A8F4-FC43-A3DE-EF15D7A25F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348733C-6AE2-124D-ABF7-E21DDA6175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27A1C3-0959-E24D-AD3D-15C7459036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C7559-0DD6-6841-BE6F-3E357BFD4338}" type="datetimeFigureOut">
              <a:rPr lang="en-US" smtClean="0"/>
              <a:t>3/5/24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786AF5-DBD3-D04D-97A6-09FFDAE713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6EB542-3711-A740-8B84-16CB015DDE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0D093-9971-A14D-9ACA-8B57B8484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80544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5CCC1C-F328-BA47-ADCB-A3D5A4597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75F319-11D2-9640-B326-134C57CF64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811860-4A0C-1740-AF8F-3BF6BA6EAD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C7559-0DD6-6841-BE6F-3E357BFD4338}" type="datetimeFigureOut">
              <a:rPr lang="en-US" smtClean="0"/>
              <a:t>3/5/24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1179E6-B524-2A46-BB89-4CB63F4911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6BF8FD-21D1-CA4D-A07C-DAFD537E2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0D093-9971-A14D-9ACA-8B57B8484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5530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90B0D68-1309-AC4E-9625-D0EE27787C2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5EE2EE4-1D7A-9543-B6AA-FE31498FC4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A3A204-CB90-3C4B-A92C-5D68A88269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C7559-0DD6-6841-BE6F-3E357BFD4338}" type="datetimeFigureOut">
              <a:rPr lang="en-US" smtClean="0"/>
              <a:t>3/5/24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EC5B6D-58F1-F848-83EC-6FD0FD24C1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45B25D-8217-4A46-828F-9AF0FF7123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0D093-9971-A14D-9ACA-8B57B8484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4299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7118B-DE58-204B-85C1-7B240E03A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3DF9C0-91A8-F345-9597-8F27292D33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34C0BE-343D-0044-B978-C82EDEB7E4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C7559-0DD6-6841-BE6F-3E357BFD4338}" type="datetimeFigureOut">
              <a:rPr lang="en-US" smtClean="0"/>
              <a:t>3/5/24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136637-9410-AB4E-B5EF-B73BE99F58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D62D78-85FD-4548-8875-0C0FC6D67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0D093-9971-A14D-9ACA-8B57B8484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3700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F3A132-ADE8-F74F-8C1E-C90AC01E0A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DF7723-044E-6646-AD9A-924DD32EB2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E92359-5BF1-4742-B15C-0DB2C1AA9E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C7559-0DD6-6841-BE6F-3E357BFD4338}" type="datetimeFigureOut">
              <a:rPr lang="en-US" smtClean="0"/>
              <a:t>3/5/24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42996B-1C53-B841-9E81-9C6D221B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8BE755-40C0-1245-91C4-88711B31FF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0D093-9971-A14D-9ACA-8B57B8484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223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8FFBDE-4494-A643-96F8-6A39772D64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366D14-D99F-154F-B7B6-6EC6D0743E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7725B5-8797-1D48-BF4F-851D401D3B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22B987-693B-034C-B569-804C9D4598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C7559-0DD6-6841-BE6F-3E357BFD4338}" type="datetimeFigureOut">
              <a:rPr lang="en-US" smtClean="0"/>
              <a:t>3/5/24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516B1C-27CF-5F4A-B2F6-C67BA272FA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E3F849-CE93-DB4D-9DF3-882397677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0D093-9971-A14D-9ACA-8B57B8484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718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460639-56AA-1B41-860E-0FABA6451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75DFCA-8D4A-CE4A-B67C-E2D1474BA6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4033D3-3F3B-3D4B-90A2-3D0DE860B4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FAA5A5F-1CA2-274D-B123-75E1E96CC29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C017531-DBB2-1147-A917-7280A911C9D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AA4CD04-3DE4-7847-A180-AC8F96F58A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C7559-0DD6-6841-BE6F-3E357BFD4338}" type="datetimeFigureOut">
              <a:rPr lang="en-US" smtClean="0"/>
              <a:t>3/5/24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699DDF1-9856-914C-9483-A549E56CED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0BE278D-80DA-C04A-BDE2-05606C87E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0D093-9971-A14D-9ACA-8B57B8484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7032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5BB922-094D-A84C-9C77-94E60946AE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506CC34-DE89-E346-A1FA-91895D02B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C7559-0DD6-6841-BE6F-3E357BFD4338}" type="datetimeFigureOut">
              <a:rPr lang="en-US" smtClean="0"/>
              <a:t>3/5/24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3BFDF8-4A26-4743-8FBE-495FFA375A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EF8296-A888-C54C-962F-74E3DE0009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0D093-9971-A14D-9ACA-8B57B8484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98757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57E920D-80D1-964B-A043-E4B74A951C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C7559-0DD6-6841-BE6F-3E357BFD4338}" type="datetimeFigureOut">
              <a:rPr lang="en-US" smtClean="0"/>
              <a:t>3/5/24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41E85A9-FB9D-1B4F-8E7B-9A6CCF38EF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AA1DCD-F1B0-CE42-B023-60595C8DA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0D093-9971-A14D-9ACA-8B57B8484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9395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8604D5-1A3C-634D-AF42-F312E936A6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B69999-D6BB-414A-80F1-F4DDE35E0A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BAD3F1-6147-944C-B888-145A0ACB29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7BB30C-50D2-154D-9480-6F893D8C29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C7559-0DD6-6841-BE6F-3E357BFD4338}" type="datetimeFigureOut">
              <a:rPr lang="en-US" smtClean="0"/>
              <a:t>3/5/24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DAA6CC-9F0E-474F-A2DB-C3FBDF8BBA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94FD8A-C6A6-3E44-8579-A21F764C2C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0D093-9971-A14D-9ACA-8B57B8484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85479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A0E254-DEF5-A445-8191-A0736DC2AD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516DBC2-A07B-4C40-9C60-7011D2B0EB1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C9AC1F-52C6-564F-A9E7-6C63160D46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483CBA-003F-4C4D-8551-6431B51FCD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C7559-0DD6-6841-BE6F-3E357BFD4338}" type="datetimeFigureOut">
              <a:rPr lang="en-US" smtClean="0"/>
              <a:t>3/5/24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08CAB3-0A41-5949-9F89-3FF8B751C2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0F7669-F849-BC4B-9A7E-B23F0585C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0D093-9971-A14D-9ACA-8B57B8484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1680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552B44-7AA7-4546-B874-B405A9CB6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746EDC-AC90-7B4C-BCC6-4A916AF4CB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3D1B2D-F3C8-E24F-B5BA-5F96A0A8F2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EC7559-0DD6-6841-BE6F-3E357BFD4338}" type="datetimeFigureOut">
              <a:rPr lang="en-US" smtClean="0"/>
              <a:t>3/5/24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630A31-FB31-D247-91D8-49F4A57B0C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B32AA0-8B76-6B41-B387-F296AFBB4A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E0D093-9971-A14D-9ACA-8B57B8484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7866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rsloan@bard.edu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E8CAC2-4EB8-5742-AFC9-44CEE320C6B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Naïve Bayes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C3CDF6-8CE4-E249-A9DB-BF29A1F9160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Rose Sloan</a:t>
            </a:r>
          </a:p>
          <a:p>
            <a:r>
              <a:rPr lang="en-US" dirty="0">
                <a:hlinkClick r:id="rId2"/>
              </a:rPr>
              <a:t>rsloan@bard.edu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06686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578769-7980-0643-9990-9CD439B0D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Playing Tennis</a:t>
            </a:r>
          </a:p>
        </p:txBody>
      </p:sp>
      <p:graphicFrame>
        <p:nvGraphicFramePr>
          <p:cNvPr id="4" name="Content Placeholder 5">
            <a:extLst>
              <a:ext uri="{FF2B5EF4-FFF2-40B4-BE49-F238E27FC236}">
                <a16:creationId xmlns:a16="http://schemas.microsoft.com/office/drawing/2014/main" id="{06F55EDF-03F4-D84B-8C70-7010E493231E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930798" y="1570981"/>
          <a:ext cx="10515600" cy="5032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2600">
                  <a:extLst>
                    <a:ext uri="{9D8B030D-6E8A-4147-A177-3AD203B41FA5}">
                      <a16:colId xmlns:a16="http://schemas.microsoft.com/office/drawing/2014/main" val="296699085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386383855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080212278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3796998910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4205682758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69548684"/>
                    </a:ext>
                  </a:extLst>
                </a:gridCol>
              </a:tblGrid>
              <a:tr h="335492">
                <a:tc>
                  <a:txBody>
                    <a:bodyPr/>
                    <a:lstStyle/>
                    <a:p>
                      <a:r>
                        <a:rPr lang="en-US" sz="1600" dirty="0"/>
                        <a:t>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Weather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Temperature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Humidity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Wind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Play Tennis?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8613170"/>
                  </a:ext>
                </a:extLst>
              </a:tr>
              <a:tr h="335492"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Sunny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Hot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Weak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3598247"/>
                  </a:ext>
                </a:extLst>
              </a:tr>
              <a:tr h="335492"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Sunny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Hot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Strong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7933245"/>
                  </a:ext>
                </a:extLst>
              </a:tr>
              <a:tr h="335492">
                <a:tc>
                  <a:txBody>
                    <a:bodyPr/>
                    <a:lstStyle/>
                    <a:p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Overcast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Hot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Weak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563765"/>
                  </a:ext>
                </a:extLst>
              </a:tr>
              <a:tr h="335492">
                <a:tc>
                  <a:txBody>
                    <a:bodyPr/>
                    <a:lstStyle/>
                    <a:p>
                      <a:r>
                        <a:rPr lang="en-US" sz="16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Rain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Mild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Weak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2724298"/>
                  </a:ext>
                </a:extLst>
              </a:tr>
              <a:tr h="335492">
                <a:tc>
                  <a:txBody>
                    <a:bodyPr/>
                    <a:lstStyle/>
                    <a:p>
                      <a:r>
                        <a:rPr lang="en-US" sz="16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Rain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Weak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0251334"/>
                  </a:ext>
                </a:extLst>
              </a:tr>
              <a:tr h="335492">
                <a:tc>
                  <a:txBody>
                    <a:bodyPr/>
                    <a:lstStyle/>
                    <a:p>
                      <a:r>
                        <a:rPr lang="en-US" sz="16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Rain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Strong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9945462"/>
                  </a:ext>
                </a:extLst>
              </a:tr>
              <a:tr h="335492">
                <a:tc>
                  <a:txBody>
                    <a:bodyPr/>
                    <a:lstStyle/>
                    <a:p>
                      <a:r>
                        <a:rPr lang="en-US" sz="16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Overcast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Strong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1217381"/>
                  </a:ext>
                </a:extLst>
              </a:tr>
              <a:tr h="335492">
                <a:tc>
                  <a:txBody>
                    <a:bodyPr/>
                    <a:lstStyle/>
                    <a:p>
                      <a:r>
                        <a:rPr lang="en-US" sz="16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Sunny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Mild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Weak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6105768"/>
                  </a:ext>
                </a:extLst>
              </a:tr>
              <a:tr h="335492">
                <a:tc>
                  <a:txBody>
                    <a:bodyPr/>
                    <a:lstStyle/>
                    <a:p>
                      <a:r>
                        <a:rPr lang="en-US" sz="16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Sunny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Weak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1068722"/>
                  </a:ext>
                </a:extLst>
              </a:tr>
              <a:tr h="335492">
                <a:tc>
                  <a:txBody>
                    <a:bodyPr/>
                    <a:lstStyle/>
                    <a:p>
                      <a:r>
                        <a:rPr lang="en-US" sz="16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Rain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Mild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Weak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9007124"/>
                  </a:ext>
                </a:extLst>
              </a:tr>
              <a:tr h="335492">
                <a:tc>
                  <a:txBody>
                    <a:bodyPr/>
                    <a:lstStyle/>
                    <a:p>
                      <a:r>
                        <a:rPr lang="en-US" sz="16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Sunny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Mild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Strong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8818271"/>
                  </a:ext>
                </a:extLst>
              </a:tr>
              <a:tr h="335492">
                <a:tc>
                  <a:txBody>
                    <a:bodyPr/>
                    <a:lstStyle/>
                    <a:p>
                      <a:r>
                        <a:rPr lang="en-US" sz="16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Overcast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Mild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Strong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852496"/>
                  </a:ext>
                </a:extLst>
              </a:tr>
              <a:tr h="335492">
                <a:tc>
                  <a:txBody>
                    <a:bodyPr/>
                    <a:lstStyle/>
                    <a:p>
                      <a:r>
                        <a:rPr lang="en-US" sz="16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Overcast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Hot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Weak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9950271"/>
                  </a:ext>
                </a:extLst>
              </a:tr>
              <a:tr h="335492">
                <a:tc>
                  <a:txBody>
                    <a:bodyPr/>
                    <a:lstStyle/>
                    <a:p>
                      <a:r>
                        <a:rPr lang="en-US" sz="16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Rain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Mild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Strong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28753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898100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B933C2-A67C-AF4B-BCBB-307A347A76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Playing Tennis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389105-575B-5C4F-BBD7-6EF6C7438A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0666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Let us try to classify a day that is sunny, hot, humid, and windy</a:t>
            </a:r>
          </a:p>
          <a:p>
            <a:r>
              <a:rPr lang="en-US" dirty="0"/>
              <a:t>There are two classes: Yes and No</a:t>
            </a:r>
          </a:p>
          <a:p>
            <a:r>
              <a:rPr lang="en-US" dirty="0"/>
              <a:t>In the data, we have priors: P(Yes) = 9/14 and P(No) = 5/14</a:t>
            </a:r>
          </a:p>
          <a:p>
            <a:r>
              <a:rPr lang="en-US" dirty="0"/>
              <a:t>Training data has 2 sunny days in Yes and 3 sunny days in No</a:t>
            </a:r>
          </a:p>
          <a:p>
            <a:pPr lvl="1"/>
            <a:r>
              <a:rPr lang="en-US" dirty="0"/>
              <a:t>P(sunny | Yes) = 2/9, P(sunny | No) = 3/5</a:t>
            </a:r>
          </a:p>
          <a:p>
            <a:r>
              <a:rPr lang="en-US" dirty="0"/>
              <a:t>Training data has 2 hot days in Yes, 2 in No</a:t>
            </a:r>
          </a:p>
          <a:p>
            <a:pPr lvl="1"/>
            <a:r>
              <a:rPr lang="en-US" dirty="0"/>
              <a:t>P(hot| Yes) = 2/9, P(hot| No) = 2/5</a:t>
            </a:r>
          </a:p>
          <a:p>
            <a:r>
              <a:rPr lang="en-US" dirty="0"/>
              <a:t>Training data has 3 humid days in Yes, 4 humid days in No</a:t>
            </a:r>
          </a:p>
          <a:p>
            <a:pPr lvl="1"/>
            <a:r>
              <a:rPr lang="en-US" dirty="0"/>
              <a:t>P(humid| Yes) = 3/9, P(humid| No) = 4/5</a:t>
            </a:r>
          </a:p>
          <a:p>
            <a:r>
              <a:rPr lang="en-US" dirty="0"/>
              <a:t>Training data has 3 windy days in Yes, 3 windy days in No</a:t>
            </a:r>
          </a:p>
          <a:p>
            <a:pPr lvl="1"/>
            <a:r>
              <a:rPr lang="en-US" dirty="0"/>
              <a:t>P(windy| Yes) = 3/9, P(hot| No) = 3/5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91721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8A1FEC-E3E7-434D-8A2C-9D41239C4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Playing Tennis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786C19-83A1-E144-9F66-9E06F42D11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Using the probabilities we just found: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Since P(sunny, hot, humid, windy) remains the same, we can say that P(</a:t>
            </a:r>
            <a:r>
              <a:rPr lang="en-US" dirty="0" err="1"/>
              <a:t>No|sunny</a:t>
            </a:r>
            <a:r>
              <a:rPr lang="en-US" dirty="0"/>
              <a:t>, hot, humid, windy) is higher and predict No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45E441-3476-9443-8614-E44582037F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480599"/>
            <a:ext cx="8724900" cy="194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4539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A99B0F-BE53-EF47-BF31-5E96052D5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P(x)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0B92B3-B26F-DB4C-B54C-9A48E896D3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06669"/>
          </a:xfrm>
        </p:spPr>
        <p:txBody>
          <a:bodyPr/>
          <a:lstStyle/>
          <a:p>
            <a:r>
              <a:rPr lang="en-US" dirty="0"/>
              <a:t>In some cases, we may wish to actually know the probability P(</a:t>
            </a:r>
            <a:r>
              <a:rPr lang="en-US" dirty="0" err="1"/>
              <a:t>C</a:t>
            </a:r>
            <a:r>
              <a:rPr lang="en-US" baseline="-25000" dirty="0" err="1"/>
              <a:t>k</a:t>
            </a:r>
            <a:r>
              <a:rPr lang="en-US" dirty="0" err="1"/>
              <a:t>|x</a:t>
            </a:r>
            <a:r>
              <a:rPr lang="en-US" dirty="0"/>
              <a:t>)</a:t>
            </a:r>
          </a:p>
          <a:p>
            <a:r>
              <a:rPr lang="en-US" dirty="0"/>
              <a:t>To do this, we must calculate P(x)</a:t>
            </a:r>
          </a:p>
          <a:p>
            <a:r>
              <a:rPr lang="en-US" dirty="0"/>
              <a:t>Features x</a:t>
            </a:r>
            <a:r>
              <a:rPr lang="en-US" baseline="-25000" dirty="0"/>
              <a:t>i</a:t>
            </a:r>
            <a:r>
              <a:rPr lang="en-US" dirty="0"/>
              <a:t> and </a:t>
            </a:r>
            <a:r>
              <a:rPr lang="en-US" dirty="0" err="1"/>
              <a:t>x</a:t>
            </a:r>
            <a:r>
              <a:rPr lang="en-US" baseline="-25000" dirty="0" err="1"/>
              <a:t>j</a:t>
            </a:r>
            <a:r>
              <a:rPr lang="en-US" dirty="0"/>
              <a:t> are not independent (just conditionally independent), so we cannot just multiply their probabilities</a:t>
            </a:r>
          </a:p>
          <a:p>
            <a:pPr lvl="1"/>
            <a:r>
              <a:rPr lang="en-US" dirty="0"/>
              <a:t>E.g. P(sunny, hot, humid, windy) ≠ P(sunny)P(hot)P(humid)P(windy)</a:t>
            </a:r>
          </a:p>
          <a:p>
            <a:r>
              <a:rPr lang="en-US" dirty="0"/>
              <a:t>But x must belong to some class </a:t>
            </a:r>
            <a:r>
              <a:rPr lang="en-US" dirty="0" err="1"/>
              <a:t>C</a:t>
            </a:r>
            <a:r>
              <a:rPr lang="en-US" baseline="-25000" dirty="0" err="1"/>
              <a:t>k</a:t>
            </a:r>
            <a:r>
              <a:rPr lang="en-US" dirty="0"/>
              <a:t> and we can calculate P(</a:t>
            </a:r>
            <a:r>
              <a:rPr lang="en-US" dirty="0" err="1"/>
              <a:t>x|C</a:t>
            </a:r>
            <a:r>
              <a:rPr lang="en-US" baseline="-25000" dirty="0" err="1"/>
              <a:t>k</a:t>
            </a:r>
            <a:r>
              <a:rPr lang="en-US" dirty="0"/>
              <a:t>)—sum over all possible classes</a:t>
            </a:r>
          </a:p>
          <a:p>
            <a:pPr lvl="1"/>
            <a:r>
              <a:rPr lang="en-US" dirty="0"/>
              <a:t>E.g. P(sunny, hot, humid, windy) = P(sunny, hot, humid, windy, Yes) + </a:t>
            </a:r>
            <a:br>
              <a:rPr lang="en-US" dirty="0"/>
            </a:br>
            <a:r>
              <a:rPr lang="en-US" dirty="0"/>
              <a:t>					     P(sunny, hot, humid, windy, No)</a:t>
            </a:r>
          </a:p>
        </p:txBody>
      </p:sp>
    </p:spTree>
    <p:extLst>
      <p:ext uri="{BB962C8B-B14F-4D97-AF65-F5344CB8AC3E}">
        <p14:creationId xmlns:p14="http://schemas.microsoft.com/office/powerpoint/2010/main" val="22171027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BA653-3EEC-D546-A378-314835BD8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Finalizing our Definition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644EA4-D52D-BE46-9B68-98A4D6D495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a general case, let us assume we have m classes C</a:t>
            </a:r>
            <a:r>
              <a:rPr lang="en-US" baseline="-25000" dirty="0"/>
              <a:t>0</a:t>
            </a:r>
            <a:r>
              <a:rPr lang="en-US" dirty="0"/>
              <a:t>, C</a:t>
            </a:r>
            <a:r>
              <a:rPr lang="en-US" baseline="-25000" dirty="0"/>
              <a:t>1</a:t>
            </a:r>
            <a:r>
              <a:rPr lang="en-US" dirty="0"/>
              <a:t>, …, C</a:t>
            </a:r>
            <a:r>
              <a:rPr lang="en-US" baseline="-25000" dirty="0"/>
              <a:t>m</a:t>
            </a:r>
            <a:endParaRPr lang="en-US" dirty="0"/>
          </a:p>
          <a:p>
            <a:r>
              <a:rPr lang="en-US" dirty="0"/>
              <a:t>Then: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And: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01EEB10-2D97-344F-9B2C-78E51FF411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9394" y="3018903"/>
            <a:ext cx="3721100" cy="635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F01B4E8-DA60-A841-84D5-AE84A976EE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7389" y="4740878"/>
            <a:ext cx="4635500" cy="82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3864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39D1D4-5B89-A94B-843C-B6151A8034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Tennis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2F4E79-3D36-484B-BD09-515DB97A0C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showed previously: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Then: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B82F5C2-39FE-4E49-82E0-07D192F271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8800" y="2415411"/>
            <a:ext cx="3771900" cy="11938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F47C7D5-2DED-C143-A7AF-97A325619A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2713" y="4514126"/>
            <a:ext cx="5324377" cy="1497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5532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999FCC-D91D-8449-B77D-C8AD411C5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Document Classification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1F3FBA-A9BF-B24E-A517-C79B98D043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Naïve Bayes is commonly used to solve a broad set of problems known as </a:t>
            </a:r>
            <a:r>
              <a:rPr lang="en-US" b="1" dirty="0"/>
              <a:t>document classification</a:t>
            </a:r>
            <a:r>
              <a:rPr lang="en-US" dirty="0"/>
              <a:t> or </a:t>
            </a:r>
            <a:r>
              <a:rPr lang="en-US" b="1" dirty="0"/>
              <a:t>text classification</a:t>
            </a:r>
            <a:endParaRPr lang="en-US" dirty="0"/>
          </a:p>
          <a:p>
            <a:r>
              <a:rPr lang="en-US" dirty="0"/>
              <a:t>Basic idea: Given some string of natural language text, classify it in some way</a:t>
            </a:r>
          </a:p>
          <a:p>
            <a:r>
              <a:rPr lang="en-US" dirty="0"/>
              <a:t>Examples:</a:t>
            </a:r>
          </a:p>
          <a:p>
            <a:pPr lvl="1"/>
            <a:r>
              <a:rPr lang="en-US" dirty="0"/>
              <a:t>Sort emails into spam and non-spam</a:t>
            </a:r>
          </a:p>
          <a:p>
            <a:pPr lvl="1"/>
            <a:r>
              <a:rPr lang="en-US" dirty="0"/>
              <a:t>Sort newspaper articles by broad topic</a:t>
            </a:r>
          </a:p>
          <a:p>
            <a:pPr lvl="1"/>
            <a:r>
              <a:rPr lang="en-US" dirty="0"/>
              <a:t>Sort reviews into positive or negative categories </a:t>
            </a:r>
          </a:p>
          <a:p>
            <a:r>
              <a:rPr lang="en-US" dirty="0"/>
              <a:t>Common approach: use a </a:t>
            </a:r>
            <a:r>
              <a:rPr lang="en-US" b="1" dirty="0"/>
              <a:t>bag of words</a:t>
            </a:r>
            <a:r>
              <a:rPr lang="en-US" dirty="0"/>
              <a:t> model, look only at what words appear in the document, not their order</a:t>
            </a:r>
          </a:p>
        </p:txBody>
      </p:sp>
    </p:spTree>
    <p:extLst>
      <p:ext uri="{BB962C8B-B14F-4D97-AF65-F5344CB8AC3E}">
        <p14:creationId xmlns:p14="http://schemas.microsoft.com/office/powerpoint/2010/main" val="15584540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A3F484-C3D2-6646-878F-7B0747E5C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Simple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2A3EA8-A424-6C4B-9F9F-CB820F1CEB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Treat document as bag of words where each word’s probability is conditionally independent on all other words</a:t>
            </a:r>
          </a:p>
          <a:p>
            <a:r>
              <a:rPr lang="en-US" dirty="0"/>
              <a:t>E.g. P(“Loved this movie” | positive) = 	P(“</a:t>
            </a:r>
            <a:r>
              <a:rPr lang="en-US" dirty="0" err="1"/>
              <a:t>loved”|positive</a:t>
            </a:r>
            <a:r>
              <a:rPr lang="en-US" dirty="0"/>
              <a:t>)P(“</a:t>
            </a:r>
            <a:r>
              <a:rPr lang="en-US" dirty="0" err="1"/>
              <a:t>this”|positive</a:t>
            </a:r>
            <a:r>
              <a:rPr lang="en-US" dirty="0"/>
              <a:t>)P(“</a:t>
            </a:r>
            <a:r>
              <a:rPr lang="en-US" dirty="0" err="1"/>
              <a:t>movie”|positive</a:t>
            </a:r>
            <a:r>
              <a:rPr lang="en-US" dirty="0"/>
              <a:t>)</a:t>
            </a:r>
          </a:p>
          <a:p>
            <a:r>
              <a:rPr lang="en-US" dirty="0"/>
              <a:t>Simple approach to P(</a:t>
            </a:r>
            <a:r>
              <a:rPr lang="en-US" dirty="0" err="1"/>
              <a:t>word|C</a:t>
            </a:r>
            <a:r>
              <a:rPr lang="en-US" baseline="-25000" dirty="0" err="1"/>
              <a:t>k</a:t>
            </a:r>
            <a:r>
              <a:rPr lang="en-US" dirty="0"/>
              <a:t>)—find the fraction of documents of class </a:t>
            </a:r>
            <a:r>
              <a:rPr lang="en-US" dirty="0" err="1"/>
              <a:t>C</a:t>
            </a:r>
            <a:r>
              <a:rPr lang="en-US" baseline="-25000" dirty="0" err="1"/>
              <a:t>k</a:t>
            </a:r>
            <a:r>
              <a:rPr lang="en-US" dirty="0"/>
              <a:t> that contain the word</a:t>
            </a:r>
          </a:p>
          <a:p>
            <a:r>
              <a:rPr lang="en-US" dirty="0"/>
              <a:t>What are the problems with this approach?</a:t>
            </a:r>
          </a:p>
        </p:txBody>
      </p:sp>
    </p:spTree>
    <p:extLst>
      <p:ext uri="{BB962C8B-B14F-4D97-AF65-F5344CB8AC3E}">
        <p14:creationId xmlns:p14="http://schemas.microsoft.com/office/powerpoint/2010/main" val="22011392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43C40B-A3DF-3841-9A9B-CD62FB89A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Bag of Words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81BA67-9A82-3847-B930-CCC3B81C46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Still want to look at </a:t>
            </a:r>
            <a:r>
              <a:rPr lang="en-US" i="1" dirty="0"/>
              <a:t>how many</a:t>
            </a:r>
            <a:r>
              <a:rPr lang="en-US" dirty="0"/>
              <a:t> times any given word appears, not just whether it appears</a:t>
            </a:r>
          </a:p>
          <a:p>
            <a:pPr lvl="1"/>
            <a:r>
              <a:rPr lang="en-US" dirty="0"/>
              <a:t>Example: A movie review that says “loved” 10 times might be more likely to be positive than one that says “loved” once</a:t>
            </a:r>
          </a:p>
          <a:p>
            <a:r>
              <a:rPr lang="en-US" dirty="0"/>
              <a:t>Concept: P(w | </a:t>
            </a:r>
            <a:r>
              <a:rPr lang="en-US" dirty="0" err="1"/>
              <a:t>C</a:t>
            </a:r>
            <a:r>
              <a:rPr lang="en-US" baseline="-25000" dirty="0" err="1"/>
              <a:t>k</a:t>
            </a:r>
            <a:r>
              <a:rPr lang="en-US" dirty="0"/>
              <a:t>) is the probability that </a:t>
            </a:r>
            <a:r>
              <a:rPr lang="en-US" i="1" dirty="0"/>
              <a:t>any</a:t>
            </a:r>
            <a:r>
              <a:rPr lang="en-US" dirty="0"/>
              <a:t> given word in a document of class </a:t>
            </a:r>
            <a:r>
              <a:rPr lang="en-US" dirty="0" err="1"/>
              <a:t>C</a:t>
            </a:r>
            <a:r>
              <a:rPr lang="en-US" baseline="-25000" dirty="0" err="1"/>
              <a:t>k</a:t>
            </a:r>
            <a:r>
              <a:rPr lang="en-US" dirty="0"/>
              <a:t> is w</a:t>
            </a:r>
          </a:p>
          <a:p>
            <a:r>
              <a:rPr lang="en-US" dirty="0"/>
              <a:t>Then, by independence assumptions:</a:t>
            </a:r>
          </a:p>
          <a:p>
            <a:pPr marL="457200" lvl="1" indent="0">
              <a:buNone/>
            </a:pPr>
            <a:r>
              <a:rPr lang="en-US" dirty="0"/>
              <a:t>P(“Loved loved loved </a:t>
            </a:r>
            <a:r>
              <a:rPr lang="en-US" dirty="0" err="1"/>
              <a:t>it”|positive</a:t>
            </a:r>
            <a:r>
              <a:rPr lang="en-US" dirty="0"/>
              <a:t>) = P(“</a:t>
            </a:r>
            <a:r>
              <a:rPr lang="en-US" dirty="0" err="1"/>
              <a:t>loved”|positive</a:t>
            </a:r>
            <a:r>
              <a:rPr lang="en-US" dirty="0"/>
              <a:t>)</a:t>
            </a:r>
            <a:r>
              <a:rPr lang="en-US" baseline="30000" dirty="0"/>
              <a:t>3</a:t>
            </a:r>
            <a:r>
              <a:rPr lang="en-US" dirty="0"/>
              <a:t>P(“</a:t>
            </a:r>
            <a:r>
              <a:rPr lang="en-US" dirty="0" err="1"/>
              <a:t>it”|positive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8519791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1667A-BAFC-F343-A1B5-63A8A825D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Multinomial Naïve Bayes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BA18D1-8E9B-6C4E-9503-920A80CABD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multinomial distribution is a distribution generated by rolling a weighted k-sided die</a:t>
            </a:r>
          </a:p>
          <a:p>
            <a:r>
              <a:rPr lang="en-US" dirty="0"/>
              <a:t>In our current approach, treat each class as a weighted die where the sides are different words in our vocabulary</a:t>
            </a:r>
          </a:p>
          <a:p>
            <a:pPr lvl="1"/>
            <a:r>
              <a:rPr lang="en-US" dirty="0"/>
              <a:t>Note that while this works pretty well for classification, it’s pretty bad for producing text</a:t>
            </a:r>
          </a:p>
          <a:p>
            <a:r>
              <a:rPr lang="en-US" dirty="0"/>
              <a:t>E.g. If the positive movie reviews as a group contain 100 words, two of which are “loved”, P(“</a:t>
            </a:r>
            <a:r>
              <a:rPr lang="en-US" dirty="0" err="1"/>
              <a:t>loved”|positive</a:t>
            </a:r>
            <a:r>
              <a:rPr lang="en-US" dirty="0"/>
              <a:t>) = 0.02</a:t>
            </a:r>
          </a:p>
        </p:txBody>
      </p:sp>
    </p:spTree>
    <p:extLst>
      <p:ext uri="{BB962C8B-B14F-4D97-AF65-F5344CB8AC3E}">
        <p14:creationId xmlns:p14="http://schemas.microsoft.com/office/powerpoint/2010/main" val="15629362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12668-6016-4B4F-AD33-7EC98CBCC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Midterm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96F8EC-9294-4E47-B0F0-6F83BACDB1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Midterm on Wednesday, March 13</a:t>
            </a:r>
          </a:p>
          <a:p>
            <a:r>
              <a:rPr lang="en-US" dirty="0"/>
              <a:t>In class closed book pen and paper exam</a:t>
            </a:r>
          </a:p>
          <a:p>
            <a:r>
              <a:rPr lang="en-US" dirty="0"/>
              <a:t>Will cover any content discussed in class this week or earlier</a:t>
            </a:r>
          </a:p>
          <a:p>
            <a:r>
              <a:rPr lang="en-US" dirty="0"/>
              <a:t>You may bring a calculator (though no problems should require a calculator)</a:t>
            </a:r>
          </a:p>
          <a:p>
            <a:r>
              <a:rPr lang="en-US" dirty="0"/>
              <a:t>You may bring a single page “cheat sheet”</a:t>
            </a:r>
          </a:p>
          <a:p>
            <a:r>
              <a:rPr lang="en-US" dirty="0"/>
              <a:t>Bring questions to class on Monday!</a:t>
            </a:r>
          </a:p>
        </p:txBody>
      </p:sp>
    </p:spTree>
    <p:extLst>
      <p:ext uri="{BB962C8B-B14F-4D97-AF65-F5344CB8AC3E}">
        <p14:creationId xmlns:p14="http://schemas.microsoft.com/office/powerpoint/2010/main" val="27871032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AB2DD-D59A-1A45-A416-38E815386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Movie Reviews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B5E66C-E231-B94D-99E9-25BAD0FA4D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Training</a:t>
            </a:r>
          </a:p>
          <a:p>
            <a:pPr lvl="1"/>
            <a:r>
              <a:rPr lang="en-US" dirty="0"/>
              <a:t>“Good cheesy fun” – positive</a:t>
            </a:r>
          </a:p>
          <a:p>
            <a:pPr lvl="1"/>
            <a:r>
              <a:rPr lang="en-US" dirty="0"/>
              <a:t>“Really entertaining movie” – positive</a:t>
            </a:r>
          </a:p>
          <a:p>
            <a:pPr lvl="1"/>
            <a:r>
              <a:rPr lang="en-US" dirty="0"/>
              <a:t>”Surprisingly good movie” – positive</a:t>
            </a:r>
          </a:p>
          <a:p>
            <a:pPr lvl="1"/>
            <a:r>
              <a:rPr lang="en-US" dirty="0"/>
              <a:t>“Watch a good movie instead” – negative</a:t>
            </a:r>
          </a:p>
          <a:p>
            <a:pPr lvl="1"/>
            <a:r>
              <a:rPr lang="en-US" dirty="0"/>
              <a:t>“Not fun or worth your time” – negative</a:t>
            </a:r>
          </a:p>
          <a:p>
            <a:r>
              <a:rPr lang="en-US" dirty="0"/>
              <a:t>Test</a:t>
            </a:r>
          </a:p>
          <a:p>
            <a:pPr lvl="1"/>
            <a:r>
              <a:rPr lang="en-US" dirty="0"/>
              <a:t>“Good fun movie”</a:t>
            </a:r>
          </a:p>
        </p:txBody>
      </p:sp>
    </p:spTree>
    <p:extLst>
      <p:ext uri="{BB962C8B-B14F-4D97-AF65-F5344CB8AC3E}">
        <p14:creationId xmlns:p14="http://schemas.microsoft.com/office/powerpoint/2010/main" val="13147585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D7F0F-28A1-E143-B64A-275DB6969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Movie Reviews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9E16EF-A5F4-8043-AB81-E9876BC958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need to find P(positive | “Good fun movie”) and </a:t>
            </a:r>
            <a:br>
              <a:rPr lang="en-US" dirty="0"/>
            </a:br>
            <a:r>
              <a:rPr lang="en-US" dirty="0"/>
              <a:t>P(negative | “Good fun movie”)</a:t>
            </a:r>
          </a:p>
          <a:p>
            <a:r>
              <a:rPr lang="en-US" dirty="0"/>
              <a:t>We have 3 positive reviews and 2 negative reviews</a:t>
            </a:r>
          </a:p>
          <a:p>
            <a:pPr lvl="1"/>
            <a:r>
              <a:rPr lang="en-US" dirty="0"/>
              <a:t>P(positive) = 3/5, P(negative) = 2/5</a:t>
            </a:r>
          </a:p>
          <a:p>
            <a:r>
              <a:rPr lang="en-US" dirty="0"/>
              <a:t>We have 9 words in our positive reviews and 11 in negative reviews</a:t>
            </a:r>
          </a:p>
        </p:txBody>
      </p:sp>
    </p:spTree>
    <p:extLst>
      <p:ext uri="{BB962C8B-B14F-4D97-AF65-F5344CB8AC3E}">
        <p14:creationId xmlns:p14="http://schemas.microsoft.com/office/powerpoint/2010/main" val="42151370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FAF88-6D54-9543-9805-D056E7DBC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Movie Reviews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09B1F1-522D-E144-A3D8-78ED31442C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“Good” appears twice in positive reviews, once in negative reviews</a:t>
            </a:r>
          </a:p>
          <a:p>
            <a:pPr lvl="1"/>
            <a:r>
              <a:rPr lang="en-US" dirty="0"/>
              <a:t>P(“good” | positive) = 2/9, P(“good” | negative) = 1/11</a:t>
            </a:r>
          </a:p>
          <a:p>
            <a:r>
              <a:rPr lang="en-US" dirty="0"/>
              <a:t>“Fun” appears once in each class</a:t>
            </a:r>
          </a:p>
          <a:p>
            <a:pPr lvl="1"/>
            <a:r>
              <a:rPr lang="en-US" dirty="0"/>
              <a:t>P(“fun” | positive) = 1/9, P(“fun” | negative) = 1/11</a:t>
            </a:r>
          </a:p>
          <a:p>
            <a:r>
              <a:rPr lang="en-US" dirty="0"/>
              <a:t>“Movie” appears twice in positive reviews, once in negative reviews</a:t>
            </a:r>
          </a:p>
          <a:p>
            <a:pPr lvl="1"/>
            <a:r>
              <a:rPr lang="en-US" dirty="0"/>
              <a:t>P(“movie” | positive) = 2/9, P(“movie” | negative) = 1/11</a:t>
            </a:r>
          </a:p>
        </p:txBody>
      </p:sp>
    </p:spTree>
    <p:extLst>
      <p:ext uri="{BB962C8B-B14F-4D97-AF65-F5344CB8AC3E}">
        <p14:creationId xmlns:p14="http://schemas.microsoft.com/office/powerpoint/2010/main" val="39168559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EA2F1E-3F61-BF41-83D1-D2110CA53D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Movie Reviews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70819A-ADEE-A544-B34F-F1E37B5D58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Using the probabilities from the last slide: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r>
              <a:rPr lang="en-US" dirty="0"/>
              <a:t>Then, normalizing out: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So (per our model) there is a 91.6% chance this review is positive!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14753FA-329B-ED47-8751-5C99E38508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3467" y="4298317"/>
            <a:ext cx="4671041" cy="124950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6C06AAD-7732-1746-BF73-2B3257ABC9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3487" y="2311400"/>
            <a:ext cx="6070600" cy="120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0117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3BD57-E0CC-B446-AB3F-DBDC35F91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Missing Values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4E1998-7B05-1343-B4FB-8E19B4F8A5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One problem: what happens if a word in our test set doesn’t appear anywhere in our training set?</a:t>
            </a:r>
          </a:p>
          <a:p>
            <a:r>
              <a:rPr lang="en-US" dirty="0"/>
              <a:t>Even with a large training set, this is pretty likely to happen</a:t>
            </a:r>
          </a:p>
          <a:p>
            <a:pPr lvl="1"/>
            <a:r>
              <a:rPr lang="en-US" dirty="0"/>
              <a:t>Natural languages usually have hundreds of thousands of words</a:t>
            </a:r>
          </a:p>
          <a:p>
            <a:pPr lvl="1"/>
            <a:r>
              <a:rPr lang="en-US" dirty="0"/>
              <a:t> New words are coined frequently</a:t>
            </a:r>
          </a:p>
          <a:p>
            <a:pPr lvl="1"/>
            <a:r>
              <a:rPr lang="en-US" dirty="0"/>
              <a:t>Some documents (such as spam emails or online reviews) are fairly likely to contain typos</a:t>
            </a:r>
          </a:p>
          <a:p>
            <a:r>
              <a:rPr lang="en-US" dirty="0"/>
              <a:t>What happens if we come across a document with a new word?</a:t>
            </a:r>
          </a:p>
          <a:p>
            <a:r>
              <a:rPr lang="en-US" dirty="0"/>
              <a:t>Or what if a word only appears in one class in the training set?</a:t>
            </a:r>
          </a:p>
        </p:txBody>
      </p:sp>
    </p:spTree>
    <p:extLst>
      <p:ext uri="{BB962C8B-B14F-4D97-AF65-F5344CB8AC3E}">
        <p14:creationId xmlns:p14="http://schemas.microsoft.com/office/powerpoint/2010/main" val="17152835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219D7B-F584-B241-B5EB-BD2BD9799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 for Smoothing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B3D334-56CA-664A-B3DB-69449D2FC8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the word w never appears in our training data in class </a:t>
            </a:r>
            <a:r>
              <a:rPr lang="en-US" dirty="0" err="1"/>
              <a:t>C</a:t>
            </a:r>
            <a:r>
              <a:rPr lang="en-US" baseline="-25000" dirty="0" err="1"/>
              <a:t>k</a:t>
            </a:r>
            <a:r>
              <a:rPr lang="en-US" dirty="0"/>
              <a:t>, then P(</a:t>
            </a:r>
            <a:r>
              <a:rPr lang="en-US" dirty="0" err="1"/>
              <a:t>w|C</a:t>
            </a:r>
            <a:r>
              <a:rPr lang="en-US" baseline="-25000" dirty="0" err="1"/>
              <a:t>k</a:t>
            </a:r>
            <a:r>
              <a:rPr lang="en-US" dirty="0"/>
              <a:t>) is 0</a:t>
            </a:r>
          </a:p>
          <a:p>
            <a:r>
              <a:rPr lang="en-US" dirty="0"/>
              <a:t>Then, if document x contains w, P(</a:t>
            </a:r>
            <a:r>
              <a:rPr lang="en-US" dirty="0" err="1"/>
              <a:t>C</a:t>
            </a:r>
            <a:r>
              <a:rPr lang="en-US" baseline="-25000" dirty="0" err="1"/>
              <a:t>k</a:t>
            </a:r>
            <a:r>
              <a:rPr lang="en-US" dirty="0" err="1"/>
              <a:t>|x</a:t>
            </a:r>
            <a:r>
              <a:rPr lang="en-US" dirty="0"/>
              <a:t>) must be 0 (regardless of anything else about x!)</a:t>
            </a:r>
          </a:p>
          <a:p>
            <a:r>
              <a:rPr lang="en-US" dirty="0"/>
              <a:t>As a principle, we don’t want to assume something is impossible just because it doesn’t show up in our training data</a:t>
            </a:r>
          </a:p>
          <a:p>
            <a:r>
              <a:rPr lang="en-US" dirty="0"/>
              <a:t>Concept: Adjust probabilities so that every word has a nonzero (though possibly very small) of appearing in every class</a:t>
            </a:r>
          </a:p>
        </p:txBody>
      </p:sp>
    </p:spTree>
    <p:extLst>
      <p:ext uri="{BB962C8B-B14F-4D97-AF65-F5344CB8AC3E}">
        <p14:creationId xmlns:p14="http://schemas.microsoft.com/office/powerpoint/2010/main" val="31822951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A3DD6F-1ADF-9640-B684-1257B8FC4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LaPlace</a:t>
            </a:r>
            <a:r>
              <a:rPr lang="en-US" dirty="0"/>
              <a:t> Smoothing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FFECF6-2F4A-3B4E-8495-CB616D292C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 far, we have assumed that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To smooth, assume that there is one “extra” occurrence of each word in vocabulary (i.e. start counting at 1, not 0)</a:t>
            </a:r>
          </a:p>
          <a:p>
            <a:pPr lvl="1"/>
            <a:r>
              <a:rPr lang="en-US" dirty="0"/>
              <a:t>Vocabulary size is generally determined during preprocessing</a:t>
            </a:r>
          </a:p>
          <a:p>
            <a:r>
              <a:rPr lang="en-US" dirty="0"/>
              <a:t>Then: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BB6EEC-9E48-F34A-A3CC-77ACF23F7D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4103" y="2526416"/>
            <a:ext cx="5155602" cy="6492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9C9F34D-778A-A043-8B42-B762B36163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7617" y="5287963"/>
            <a:ext cx="6388100" cy="88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0647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AB2DD-D59A-1A45-A416-38E815386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Movie Reviews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B5E66C-E231-B94D-99E9-25BAD0FA4D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Training</a:t>
            </a:r>
          </a:p>
          <a:p>
            <a:pPr lvl="1"/>
            <a:r>
              <a:rPr lang="en-US" dirty="0"/>
              <a:t>“Good cheesy fun” – positive</a:t>
            </a:r>
          </a:p>
          <a:p>
            <a:pPr lvl="1"/>
            <a:r>
              <a:rPr lang="en-US" dirty="0"/>
              <a:t>“Really entertaining movie” – positive</a:t>
            </a:r>
          </a:p>
          <a:p>
            <a:pPr lvl="1"/>
            <a:r>
              <a:rPr lang="en-US" dirty="0"/>
              <a:t>”Surprisingly good movie” – positive</a:t>
            </a:r>
          </a:p>
          <a:p>
            <a:pPr lvl="1"/>
            <a:r>
              <a:rPr lang="en-US" dirty="0"/>
              <a:t>“Watch a good movie instead” – negative</a:t>
            </a:r>
          </a:p>
          <a:p>
            <a:pPr lvl="1"/>
            <a:r>
              <a:rPr lang="en-US" dirty="0"/>
              <a:t>“Not fun or worth your time” – negative</a:t>
            </a:r>
          </a:p>
          <a:p>
            <a:r>
              <a:rPr lang="en-US" dirty="0"/>
              <a:t>Test</a:t>
            </a:r>
          </a:p>
          <a:p>
            <a:pPr lvl="1"/>
            <a:r>
              <a:rPr lang="en-US" dirty="0"/>
              <a:t>“Good fun movie”</a:t>
            </a:r>
          </a:p>
        </p:txBody>
      </p:sp>
    </p:spTree>
    <p:extLst>
      <p:ext uri="{BB962C8B-B14F-4D97-AF65-F5344CB8AC3E}">
        <p14:creationId xmlns:p14="http://schemas.microsoft.com/office/powerpoint/2010/main" val="32738980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0A6C00-E783-7E41-89D7-EDE1066B85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Movie Example With Smoothing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6E21ED-D404-184F-B695-23367F10E9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Our vocabulary in this example contains 15 unique words</a:t>
            </a:r>
          </a:p>
          <a:p>
            <a:r>
              <a:rPr lang="en-US" dirty="0"/>
              <a:t>We still have 9 words in our positive reviews and 11 in our negative reviews</a:t>
            </a:r>
          </a:p>
          <a:p>
            <a:r>
              <a:rPr lang="en-US" dirty="0"/>
              <a:t>“Good” appears twice in </a:t>
            </a:r>
            <a:r>
              <a:rPr lang="en-US"/>
              <a:t>positive reviews, </a:t>
            </a:r>
            <a:r>
              <a:rPr lang="en-US" dirty="0"/>
              <a:t>once in negative reviews</a:t>
            </a:r>
          </a:p>
          <a:p>
            <a:pPr lvl="1"/>
            <a:r>
              <a:rPr lang="en-US" dirty="0"/>
              <a:t>P(“good” | positive) = 3/24, P(“good” | negative) = 2/26</a:t>
            </a:r>
          </a:p>
          <a:p>
            <a:r>
              <a:rPr lang="en-US" dirty="0"/>
              <a:t>“Fun” appears once in each class</a:t>
            </a:r>
          </a:p>
          <a:p>
            <a:pPr lvl="1"/>
            <a:r>
              <a:rPr lang="en-US" dirty="0"/>
              <a:t>P(“fun” | positive) = 2/24, P(“fun” | negative) = 2/26</a:t>
            </a:r>
          </a:p>
          <a:p>
            <a:r>
              <a:rPr lang="en-US" dirty="0"/>
              <a:t>“Movie” appears twice in positive reviews, once in negative reviews</a:t>
            </a:r>
          </a:p>
          <a:p>
            <a:pPr lvl="1"/>
            <a:r>
              <a:rPr lang="en-US" dirty="0"/>
              <a:t>P(“movie” | positive) = 3/24, P(“movie” | negative) = 2/26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59079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EA2F1E-3F61-BF41-83D1-D2110CA53D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Movie Example With Smoothing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70819A-ADEE-A544-B34F-F1E37B5D58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Using the probabilities from the last slide: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r>
              <a:rPr lang="en-US" dirty="0"/>
              <a:t>Then, normalizing out: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Now there is a 81.1% chance this review is positive!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1A90BD-DE60-9040-9734-9184401DD8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0337" y="2297574"/>
            <a:ext cx="6337300" cy="1371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3215719-A71C-614A-9650-FD266CE490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0187" y="4141123"/>
            <a:ext cx="4729574" cy="1364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9242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BAA3B-130B-7A4A-8215-2EF0741C8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Recall: Bayes Theorem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87F152-640D-3C43-AD71-7CACEE46CD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7717"/>
            <a:ext cx="10515600" cy="4715852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We can figure out the probability of an unobservable event B given some observable event A, if we know the </a:t>
            </a:r>
            <a:r>
              <a:rPr lang="en-US" i="1" dirty="0"/>
              <a:t>prior </a:t>
            </a:r>
            <a:r>
              <a:rPr lang="en-US" dirty="0"/>
              <a:t>probability of B, the probability of A </a:t>
            </a:r>
            <a:r>
              <a:rPr lang="en-US" i="1" dirty="0"/>
              <a:t>given</a:t>
            </a:r>
            <a:r>
              <a:rPr lang="en-US" dirty="0"/>
              <a:t> B, and the probability that A occurs at all</a:t>
            </a:r>
          </a:p>
          <a:p>
            <a:r>
              <a:rPr lang="en-US" dirty="0"/>
              <a:t>E.g. if we flip a coin and land on heads, we can compute the probability that our coin is fair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D34033-8070-C844-8083-AADDF48C1A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1266" y="1921119"/>
            <a:ext cx="3680943" cy="821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3718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B0167D-3CC8-4140-868D-0BB19BC4B8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Naïve Bayes 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2C9D6D-F01A-D945-AA44-B618E7E838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Naïve Bayes is a classification method built around using Bayesian probability to figure out the probability of a class label given a certain set of features</a:t>
            </a:r>
          </a:p>
          <a:p>
            <a:r>
              <a:rPr lang="en-US" dirty="0"/>
              <a:t>Naïve Bayes is based on the assumption that features are conditionally independent of each other</a:t>
            </a:r>
          </a:p>
          <a:p>
            <a:pPr lvl="1"/>
            <a:r>
              <a:rPr lang="en-US" dirty="0"/>
              <a:t>This is usually not true, but it’s “close enough”</a:t>
            </a:r>
          </a:p>
          <a:p>
            <a:r>
              <a:rPr lang="en-US" dirty="0"/>
              <a:t>Naïve Bayes is often a strong approach for text classification</a:t>
            </a:r>
          </a:p>
          <a:p>
            <a:r>
              <a:rPr lang="en-US" dirty="0"/>
              <a:t>Smoothing is important to avoid zero probabilities</a:t>
            </a:r>
          </a:p>
        </p:txBody>
      </p:sp>
    </p:spTree>
    <p:extLst>
      <p:ext uri="{BB962C8B-B14F-4D97-AF65-F5344CB8AC3E}">
        <p14:creationId xmlns:p14="http://schemas.microsoft.com/office/powerpoint/2010/main" val="33962089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C8B33-569F-2C4E-BA29-A7BDDAAD4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 Probability and ML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297C31-C9C5-A144-83D1-2166E28D52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Recall tennis example: predict whether I play tennis given certain whether conditions</a:t>
            </a:r>
          </a:p>
          <a:p>
            <a:pPr lvl="1"/>
            <a:r>
              <a:rPr lang="en-US" dirty="0"/>
              <a:t>E.g. If it is sunny, hot, humid, and windy, will I play tennis?</a:t>
            </a:r>
          </a:p>
          <a:p>
            <a:r>
              <a:rPr lang="en-US" dirty="0"/>
              <a:t>Probabilistic interpretation: </a:t>
            </a:r>
            <a:r>
              <a:rPr lang="en-US" i="1" dirty="0"/>
              <a:t>given</a:t>
            </a:r>
            <a:r>
              <a:rPr lang="en-US" dirty="0"/>
              <a:t> that it is sunny, hot, humid, and windy, what is the probability I play tennis?</a:t>
            </a:r>
          </a:p>
          <a:p>
            <a:r>
              <a:rPr lang="en-US" dirty="0"/>
              <a:t>Is P(</a:t>
            </a:r>
            <a:r>
              <a:rPr lang="en-US" dirty="0" err="1"/>
              <a:t>playTennis</a:t>
            </a:r>
            <a:r>
              <a:rPr lang="en-US" dirty="0"/>
              <a:t> | sunny, hot, humid, windy) greater than  P(</a:t>
            </a:r>
            <a:r>
              <a:rPr lang="en-US" dirty="0" err="1"/>
              <a:t>don’tPlayTennis</a:t>
            </a:r>
            <a:r>
              <a:rPr lang="en-US" dirty="0"/>
              <a:t> | sunny, hot, humid, windy)?</a:t>
            </a:r>
          </a:p>
          <a:p>
            <a:pPr lvl="1"/>
            <a:r>
              <a:rPr lang="en-US" dirty="0"/>
              <a:t>For binary classification, we can just check if the probability that we play tennis is above 50%</a:t>
            </a:r>
          </a:p>
        </p:txBody>
      </p:sp>
    </p:spTree>
    <p:extLst>
      <p:ext uri="{BB962C8B-B14F-4D97-AF65-F5344CB8AC3E}">
        <p14:creationId xmlns:p14="http://schemas.microsoft.com/office/powerpoint/2010/main" val="17436558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F65EE-8DD7-4742-A071-97A5A9307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Naïve Bayes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E77019-D5E8-C347-B385-774F560457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Concept: return the class label with the highest conditional probability given the input features</a:t>
            </a:r>
          </a:p>
          <a:p>
            <a:r>
              <a:rPr lang="en-US" dirty="0"/>
              <a:t>Formally: given input features x</a:t>
            </a:r>
            <a:r>
              <a:rPr lang="en-US" baseline="-25000" dirty="0"/>
              <a:t>0</a:t>
            </a:r>
            <a:r>
              <a:rPr lang="en-US" dirty="0"/>
              <a:t>, x</a:t>
            </a:r>
            <a:r>
              <a:rPr lang="en-US" baseline="-25000" dirty="0"/>
              <a:t>1</a:t>
            </a:r>
            <a:r>
              <a:rPr lang="en-US" dirty="0"/>
              <a:t>, …, </a:t>
            </a:r>
            <a:r>
              <a:rPr lang="en-US" dirty="0" err="1"/>
              <a:t>x</a:t>
            </a:r>
            <a:r>
              <a:rPr lang="en-US" baseline="-25000" dirty="0" err="1"/>
              <a:t>n</a:t>
            </a:r>
            <a:r>
              <a:rPr lang="en-US" baseline="-25000" dirty="0"/>
              <a:t> </a:t>
            </a:r>
            <a:r>
              <a:rPr lang="en-US" dirty="0"/>
              <a:t>and possible class labels</a:t>
            </a:r>
            <a:br>
              <a:rPr lang="en-US" dirty="0"/>
            </a:br>
            <a:r>
              <a:rPr lang="en-US" dirty="0"/>
              <a:t>C</a:t>
            </a:r>
            <a:r>
              <a:rPr lang="en-US" baseline="-25000" dirty="0"/>
              <a:t>0</a:t>
            </a:r>
            <a:r>
              <a:rPr lang="en-US" dirty="0"/>
              <a:t>, C</a:t>
            </a:r>
            <a:r>
              <a:rPr lang="en-US" baseline="-25000" dirty="0"/>
              <a:t>1</a:t>
            </a:r>
            <a:r>
              <a:rPr lang="en-US" dirty="0"/>
              <a:t>, …, C</a:t>
            </a:r>
            <a:r>
              <a:rPr lang="en-US" baseline="-25000" dirty="0"/>
              <a:t>m</a:t>
            </a:r>
            <a:r>
              <a:rPr lang="en-US" dirty="0"/>
              <a:t>, return the class </a:t>
            </a:r>
            <a:r>
              <a:rPr lang="en-US" dirty="0" err="1"/>
              <a:t>C</a:t>
            </a:r>
            <a:r>
              <a:rPr lang="en-US" baseline="-25000" dirty="0" err="1"/>
              <a:t>k</a:t>
            </a:r>
            <a:r>
              <a:rPr lang="en-US" dirty="0"/>
              <a:t> that maximizes P(</a:t>
            </a:r>
            <a:r>
              <a:rPr lang="en-US" dirty="0" err="1"/>
              <a:t>C</a:t>
            </a:r>
            <a:r>
              <a:rPr lang="en-US" baseline="-25000" dirty="0" err="1"/>
              <a:t>k</a:t>
            </a:r>
            <a:r>
              <a:rPr lang="en-US" dirty="0"/>
              <a:t>| x</a:t>
            </a:r>
            <a:r>
              <a:rPr lang="en-US" baseline="-25000" dirty="0"/>
              <a:t>0</a:t>
            </a:r>
            <a:r>
              <a:rPr lang="en-US" dirty="0"/>
              <a:t>, x</a:t>
            </a:r>
            <a:r>
              <a:rPr lang="en-US" baseline="-25000" dirty="0"/>
              <a:t>1</a:t>
            </a:r>
            <a:r>
              <a:rPr lang="en-US" dirty="0"/>
              <a:t>, …, </a:t>
            </a:r>
            <a:r>
              <a:rPr lang="en-US" dirty="0" err="1"/>
              <a:t>x</a:t>
            </a:r>
            <a:r>
              <a:rPr lang="en-US" baseline="-25000" dirty="0" err="1"/>
              <a:t>n</a:t>
            </a:r>
            <a:r>
              <a:rPr lang="en-US" baseline="-25000" dirty="0"/>
              <a:t> </a:t>
            </a:r>
            <a:r>
              <a:rPr lang="en-US" dirty="0"/>
              <a:t>)</a:t>
            </a:r>
          </a:p>
          <a:p>
            <a:r>
              <a:rPr lang="en-US" dirty="0"/>
              <a:t>Assume that all features are conditionally independent on all class labels</a:t>
            </a:r>
          </a:p>
          <a:p>
            <a:pPr lvl="1"/>
            <a:r>
              <a:rPr lang="en-US" dirty="0"/>
              <a:t>Formally: for any </a:t>
            </a:r>
            <a:r>
              <a:rPr lang="en-US" dirty="0" err="1"/>
              <a:t>i</a:t>
            </a:r>
            <a:r>
              <a:rPr lang="en-US" dirty="0"/>
              <a:t>, j, k with </a:t>
            </a:r>
            <a:r>
              <a:rPr lang="en-US" dirty="0" err="1"/>
              <a:t>i≠j</a:t>
            </a:r>
            <a:r>
              <a:rPr lang="en-US" dirty="0"/>
              <a:t>, P(</a:t>
            </a:r>
            <a:r>
              <a:rPr lang="en-US" dirty="0" err="1"/>
              <a:t>x</a:t>
            </a:r>
            <a:r>
              <a:rPr lang="en-US" baseline="-25000" dirty="0" err="1"/>
              <a:t>i</a:t>
            </a:r>
            <a:r>
              <a:rPr lang="en-US" dirty="0" err="1"/>
              <a:t>,x</a:t>
            </a:r>
            <a:r>
              <a:rPr lang="en-US" baseline="-25000" dirty="0" err="1"/>
              <a:t>j</a:t>
            </a:r>
            <a:r>
              <a:rPr lang="en-US" dirty="0" err="1"/>
              <a:t>|C</a:t>
            </a:r>
            <a:r>
              <a:rPr lang="en-US" baseline="-25000" dirty="0" err="1"/>
              <a:t>k</a:t>
            </a:r>
            <a:r>
              <a:rPr lang="en-US" dirty="0"/>
              <a:t>) = P(</a:t>
            </a:r>
            <a:r>
              <a:rPr lang="en-US" dirty="0" err="1"/>
              <a:t>x</a:t>
            </a:r>
            <a:r>
              <a:rPr lang="en-US" baseline="-25000" dirty="0" err="1"/>
              <a:t>i</a:t>
            </a:r>
            <a:r>
              <a:rPr lang="en-US" dirty="0" err="1"/>
              <a:t>|C</a:t>
            </a:r>
            <a:r>
              <a:rPr lang="en-US" baseline="-25000" dirty="0" err="1"/>
              <a:t>k</a:t>
            </a:r>
            <a:r>
              <a:rPr lang="en-US" dirty="0"/>
              <a:t>)P(</a:t>
            </a:r>
            <a:r>
              <a:rPr lang="en-US" dirty="0" err="1"/>
              <a:t>x</a:t>
            </a:r>
            <a:r>
              <a:rPr lang="en-US" baseline="-25000" dirty="0" err="1"/>
              <a:t>j</a:t>
            </a:r>
            <a:r>
              <a:rPr lang="en-US" dirty="0" err="1"/>
              <a:t>|C</a:t>
            </a:r>
            <a:r>
              <a:rPr lang="en-US" baseline="-25000" dirty="0" err="1"/>
              <a:t>k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Note that this an assumption that is usually not actually true!</a:t>
            </a:r>
          </a:p>
        </p:txBody>
      </p:sp>
    </p:spTree>
    <p:extLst>
      <p:ext uri="{BB962C8B-B14F-4D97-AF65-F5344CB8AC3E}">
        <p14:creationId xmlns:p14="http://schemas.microsoft.com/office/powerpoint/2010/main" val="13288168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2195C-D8A4-6144-85F7-9EBF303BA5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the Probability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48E5A4-4DCF-D24F-9280-22A13B2A43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each class </a:t>
            </a:r>
            <a:r>
              <a:rPr lang="en-US" dirty="0" err="1"/>
              <a:t>C</a:t>
            </a:r>
            <a:r>
              <a:rPr lang="en-US" baseline="-25000" dirty="0" err="1"/>
              <a:t>k</a:t>
            </a:r>
            <a:r>
              <a:rPr lang="en-US" dirty="0"/>
              <a:t>, we must find P(</a:t>
            </a:r>
            <a:r>
              <a:rPr lang="en-US" dirty="0" err="1"/>
              <a:t>C</a:t>
            </a:r>
            <a:r>
              <a:rPr lang="en-US" baseline="-25000" dirty="0" err="1"/>
              <a:t>k</a:t>
            </a:r>
            <a:r>
              <a:rPr lang="en-US" dirty="0"/>
              <a:t> | x</a:t>
            </a:r>
            <a:r>
              <a:rPr lang="en-US" baseline="-25000" dirty="0"/>
              <a:t>1</a:t>
            </a:r>
            <a:r>
              <a:rPr lang="en-US" dirty="0"/>
              <a:t>, x</a:t>
            </a:r>
            <a:r>
              <a:rPr lang="en-US" baseline="-25000" dirty="0"/>
              <a:t>2,</a:t>
            </a:r>
            <a:r>
              <a:rPr lang="en-US" dirty="0"/>
              <a:t> …, </a:t>
            </a:r>
            <a:r>
              <a:rPr lang="en-US" dirty="0" err="1"/>
              <a:t>x</a:t>
            </a:r>
            <a:r>
              <a:rPr lang="en-US" baseline="-25000" dirty="0" err="1"/>
              <a:t>n</a:t>
            </a:r>
            <a:r>
              <a:rPr lang="en-US" dirty="0"/>
              <a:t>)</a:t>
            </a:r>
          </a:p>
          <a:p>
            <a:r>
              <a:rPr lang="en-US" dirty="0"/>
              <a:t>By the definition of conditional probability: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Because the features are all conditionally independent: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B78029-6790-D749-B549-BB9968C39B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8299" y="3269999"/>
            <a:ext cx="5850359" cy="73129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0C851E1-0D9D-C54C-828A-EBC7DADE0B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0065" y="5243332"/>
            <a:ext cx="8370829" cy="748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790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C8D64-8F4F-F147-9630-2B20197EC4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Interpreting This Formula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A388B9-B68B-EF4C-B827-AA8439F57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have shown that: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By Bayes’ Law: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This indicates that: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F1648A-7B0E-624D-9FA7-E3BA36A9F1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3214" y="2488557"/>
            <a:ext cx="8370829" cy="74848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20EBA8E-84D6-BB43-B87E-219DA37295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3621" y="4102005"/>
            <a:ext cx="8200422" cy="9019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F62DA81-EBB8-204C-8114-492A36E092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7858" y="6087881"/>
            <a:ext cx="8391645" cy="347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4661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FEEDDE-BCD9-394A-921A-4AABD1997A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Computing the Probabilities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16666E-0C6F-A44A-B0EA-6789D032F7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now, we will assume that we have no continuous features</a:t>
            </a:r>
          </a:p>
          <a:p>
            <a:r>
              <a:rPr lang="en-US" dirty="0"/>
              <a:t>To compute P(</a:t>
            </a:r>
            <a:r>
              <a:rPr lang="en-US" dirty="0" err="1"/>
              <a:t>C</a:t>
            </a:r>
            <a:r>
              <a:rPr lang="en-US" baseline="-25000" dirty="0" err="1"/>
              <a:t>k</a:t>
            </a:r>
            <a:r>
              <a:rPr lang="en-US" dirty="0"/>
              <a:t> | x), we now just need to compute P(</a:t>
            </a:r>
            <a:r>
              <a:rPr lang="en-US" dirty="0" err="1"/>
              <a:t>C</a:t>
            </a:r>
            <a:r>
              <a:rPr lang="en-US" baseline="-25000" dirty="0" err="1"/>
              <a:t>k</a:t>
            </a:r>
            <a:r>
              <a:rPr lang="en-US" dirty="0"/>
              <a:t>), P(x) and P(x</a:t>
            </a:r>
            <a:r>
              <a:rPr lang="en-US" baseline="-25000" dirty="0"/>
              <a:t>i</a:t>
            </a:r>
            <a:r>
              <a:rPr lang="en-US" dirty="0"/>
              <a:t> | </a:t>
            </a:r>
            <a:r>
              <a:rPr lang="en-US" dirty="0" err="1"/>
              <a:t>C</a:t>
            </a:r>
            <a:r>
              <a:rPr lang="en-US" baseline="-25000" dirty="0" err="1"/>
              <a:t>k</a:t>
            </a:r>
            <a:r>
              <a:rPr lang="en-US" dirty="0"/>
              <a:t>)</a:t>
            </a:r>
          </a:p>
          <a:p>
            <a:r>
              <a:rPr lang="en-US" dirty="0"/>
              <a:t>Recall that we are simply trying to find the class </a:t>
            </a:r>
            <a:r>
              <a:rPr lang="en-US" dirty="0" err="1"/>
              <a:t>C</a:t>
            </a:r>
            <a:r>
              <a:rPr lang="en-US" baseline="-25000" dirty="0" err="1"/>
              <a:t>k</a:t>
            </a:r>
            <a:r>
              <a:rPr lang="en-US" dirty="0"/>
              <a:t> that maximizes P(</a:t>
            </a:r>
            <a:r>
              <a:rPr lang="en-US" dirty="0" err="1"/>
              <a:t>C</a:t>
            </a:r>
            <a:r>
              <a:rPr lang="en-US" baseline="-25000" dirty="0" err="1"/>
              <a:t>k</a:t>
            </a:r>
            <a:r>
              <a:rPr lang="en-US" dirty="0"/>
              <a:t> | x)</a:t>
            </a:r>
          </a:p>
          <a:p>
            <a:r>
              <a:rPr lang="en-US" dirty="0"/>
              <a:t>Since P(x) remains the same across different classes, </a:t>
            </a:r>
            <a:r>
              <a:rPr lang="en-US" dirty="0" err="1"/>
              <a:t>iff</a:t>
            </a:r>
            <a:r>
              <a:rPr lang="en-US" dirty="0"/>
              <a:t> P(</a:t>
            </a:r>
            <a:r>
              <a:rPr lang="en-US" dirty="0" err="1"/>
              <a:t>C</a:t>
            </a:r>
            <a:r>
              <a:rPr lang="en-US" baseline="-25000" dirty="0" err="1"/>
              <a:t>k</a:t>
            </a:r>
            <a:r>
              <a:rPr lang="en-US" dirty="0"/>
              <a:t> | x) is greater than P(</a:t>
            </a:r>
            <a:r>
              <a:rPr lang="en-US" dirty="0" err="1"/>
              <a:t>C</a:t>
            </a:r>
            <a:r>
              <a:rPr lang="en-US" baseline="-25000" dirty="0" err="1"/>
              <a:t>j</a:t>
            </a:r>
            <a:r>
              <a:rPr lang="en-US" dirty="0"/>
              <a:t> | x),  P(x | </a:t>
            </a:r>
            <a:r>
              <a:rPr lang="en-US" dirty="0" err="1"/>
              <a:t>C</a:t>
            </a:r>
            <a:r>
              <a:rPr lang="en-US" baseline="-25000" dirty="0" err="1"/>
              <a:t>k</a:t>
            </a:r>
            <a:r>
              <a:rPr lang="en-US" dirty="0"/>
              <a:t>)P(</a:t>
            </a:r>
            <a:r>
              <a:rPr lang="en-US" dirty="0" err="1"/>
              <a:t>C</a:t>
            </a:r>
            <a:r>
              <a:rPr lang="en-US" baseline="-25000" dirty="0" err="1"/>
              <a:t>k</a:t>
            </a:r>
            <a:r>
              <a:rPr lang="en-US" dirty="0"/>
              <a:t>) is greater than P(x | </a:t>
            </a:r>
            <a:r>
              <a:rPr lang="en-US" dirty="0" err="1"/>
              <a:t>C</a:t>
            </a:r>
            <a:r>
              <a:rPr lang="en-US" baseline="-25000" dirty="0" err="1"/>
              <a:t>j</a:t>
            </a:r>
            <a:r>
              <a:rPr lang="en-US" dirty="0"/>
              <a:t>)P(</a:t>
            </a:r>
            <a:r>
              <a:rPr lang="en-US" dirty="0" err="1"/>
              <a:t>C</a:t>
            </a:r>
            <a:r>
              <a:rPr lang="en-US" baseline="-25000" dirty="0" err="1"/>
              <a:t>j</a:t>
            </a:r>
            <a:r>
              <a:rPr lang="en-US" dirty="0"/>
              <a:t>)</a:t>
            </a:r>
          </a:p>
          <a:p>
            <a:r>
              <a:rPr lang="en-US" dirty="0"/>
              <a:t>Therefore, for now we will ignore the P(x) term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87629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BD1585-7626-AE40-9377-2B0435884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Computing the Probabilities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C7B34A-A8DD-4B41-8B3B-DCC023EE21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prior P(</a:t>
            </a:r>
            <a:r>
              <a:rPr lang="en-US" dirty="0" err="1"/>
              <a:t>C</a:t>
            </a:r>
            <a:r>
              <a:rPr lang="en-US" baseline="-25000" dirty="0" err="1"/>
              <a:t>k</a:t>
            </a:r>
            <a:r>
              <a:rPr lang="en-US" dirty="0"/>
              <a:t>) is simply the fraction of training data points that belong to class </a:t>
            </a:r>
            <a:r>
              <a:rPr lang="en-US" dirty="0" err="1"/>
              <a:t>C</a:t>
            </a:r>
            <a:r>
              <a:rPr lang="en-US" baseline="-25000" dirty="0" err="1"/>
              <a:t>k</a:t>
            </a:r>
            <a:endParaRPr lang="en-US" baseline="-25000" dirty="0"/>
          </a:p>
          <a:p>
            <a:r>
              <a:rPr lang="en-US" dirty="0"/>
              <a:t>Similarly, P(x</a:t>
            </a:r>
            <a:r>
              <a:rPr lang="en-US" baseline="-25000" dirty="0"/>
              <a:t>i</a:t>
            </a:r>
            <a:r>
              <a:rPr lang="en-US" dirty="0"/>
              <a:t>, </a:t>
            </a:r>
            <a:r>
              <a:rPr lang="en-US" dirty="0" err="1"/>
              <a:t>C</a:t>
            </a:r>
            <a:r>
              <a:rPr lang="en-US" baseline="-25000" dirty="0" err="1"/>
              <a:t>k</a:t>
            </a:r>
            <a:r>
              <a:rPr lang="en-US" dirty="0"/>
              <a:t>) is the fraction of training data points in class </a:t>
            </a:r>
            <a:r>
              <a:rPr lang="en-US" dirty="0" err="1"/>
              <a:t>C</a:t>
            </a:r>
            <a:r>
              <a:rPr lang="en-US" baseline="-25000" dirty="0" err="1"/>
              <a:t>k</a:t>
            </a:r>
            <a:r>
              <a:rPr lang="en-US" dirty="0"/>
              <a:t> that have feature x</a:t>
            </a:r>
            <a:r>
              <a:rPr lang="en-US" baseline="-25000" dirty="0"/>
              <a:t>i</a:t>
            </a:r>
            <a:endParaRPr lang="en-US" dirty="0"/>
          </a:p>
          <a:p>
            <a:r>
              <a:rPr lang="en-US" dirty="0"/>
              <a:t>Then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957604-D2D5-9243-B663-83D4B0F70D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9338" y="4165472"/>
            <a:ext cx="5722926" cy="1077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8254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2878</TotalTime>
  <Words>2300</Words>
  <Application>Microsoft Macintosh PowerPoint</Application>
  <PresentationFormat>Widescreen</PresentationFormat>
  <Paragraphs>302</Paragraphs>
  <Slides>30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4" baseType="lpstr">
      <vt:lpstr>Arial</vt:lpstr>
      <vt:lpstr>Calibri</vt:lpstr>
      <vt:lpstr>Calibri Light</vt:lpstr>
      <vt:lpstr>Office Theme</vt:lpstr>
      <vt:lpstr>Naïve Bayes</vt:lpstr>
      <vt:lpstr>Midterm</vt:lpstr>
      <vt:lpstr>Recall: Bayes Theorem</vt:lpstr>
      <vt:lpstr>Conditional Probability and ML</vt:lpstr>
      <vt:lpstr>Naïve Bayes</vt:lpstr>
      <vt:lpstr>Finding the Probability</vt:lpstr>
      <vt:lpstr>Interpreting This Formula</vt:lpstr>
      <vt:lpstr>Computing the Probabilities</vt:lpstr>
      <vt:lpstr>Computing the Probabilities</vt:lpstr>
      <vt:lpstr>Example: Playing Tennis</vt:lpstr>
      <vt:lpstr>Example: Playing Tennis</vt:lpstr>
      <vt:lpstr>Example: Playing Tennis</vt:lpstr>
      <vt:lpstr>Finding P(x)</vt:lpstr>
      <vt:lpstr>Finalizing our Definition</vt:lpstr>
      <vt:lpstr>Tennis Example</vt:lpstr>
      <vt:lpstr>Document Classification</vt:lpstr>
      <vt:lpstr>A Simple Approach</vt:lpstr>
      <vt:lpstr>Bag of Words</vt:lpstr>
      <vt:lpstr>Multinomial Naïve Bayes</vt:lpstr>
      <vt:lpstr>Example: Movie Reviews</vt:lpstr>
      <vt:lpstr>Example: Movie Reviews</vt:lpstr>
      <vt:lpstr>Example: Movie Reviews</vt:lpstr>
      <vt:lpstr>Example: Movie Reviews</vt:lpstr>
      <vt:lpstr>Missing Values</vt:lpstr>
      <vt:lpstr>Motivation for Smoothing</vt:lpstr>
      <vt:lpstr>LaPlace Smoothing</vt:lpstr>
      <vt:lpstr>Example: Movie Reviews</vt:lpstr>
      <vt:lpstr>Movie Example With Smoothing</vt:lpstr>
      <vt:lpstr>Movie Example With Smoothing</vt:lpstr>
      <vt:lpstr>Naïve Bayes Conclusions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Naïve Bayes</dc:title>
  <dc:creator>Rose Sloan</dc:creator>
  <cp:lastModifiedBy>Rose Sloan</cp:lastModifiedBy>
  <cp:revision>40</cp:revision>
  <dcterms:created xsi:type="dcterms:W3CDTF">2022-10-06T15:53:15Z</dcterms:created>
  <dcterms:modified xsi:type="dcterms:W3CDTF">2024-03-06T18:14:50Z</dcterms:modified>
</cp:coreProperties>
</file>